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69" r:id="rId2"/>
    <p:sldId id="257" r:id="rId3"/>
  </p:sldIdLst>
  <p:sldSz cx="6858000" cy="9144000" type="letter"/>
  <p:notesSz cx="7010400" cy="92964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90" d="100"/>
          <a:sy n="90" d="100"/>
        </p:scale>
        <p:origin x="-2076" y="145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8258" cy="465292"/>
          </a:xfrm>
          <a:prstGeom prst="rect">
            <a:avLst/>
          </a:prstGeom>
        </p:spPr>
        <p:txBody>
          <a:bodyPr vert="horz" lIns="90416" tIns="45208" rIns="90416" bIns="45208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970576" y="0"/>
            <a:ext cx="3038258" cy="465292"/>
          </a:xfrm>
          <a:prstGeom prst="rect">
            <a:avLst/>
          </a:prstGeom>
        </p:spPr>
        <p:txBody>
          <a:bodyPr vert="horz" lIns="90416" tIns="45208" rIns="90416" bIns="45208" rtlCol="0"/>
          <a:lstStyle>
            <a:lvl1pPr algn="r">
              <a:defRPr sz="1200"/>
            </a:lvl1pPr>
          </a:lstStyle>
          <a:p>
            <a:fld id="{349E4747-5709-49A1-B63D-54E4CEC89CCC}" type="datetimeFigureOut">
              <a:rPr lang="es-CO" smtClean="0"/>
              <a:t>16/03/2018</a:t>
            </a:fld>
            <a:endParaRPr lang="es-CO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2198688" y="698500"/>
            <a:ext cx="2613025" cy="34845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416" tIns="45208" rIns="90416" bIns="45208" rtlCol="0" anchor="ctr"/>
          <a:lstStyle/>
          <a:p>
            <a:endParaRPr lang="es-CO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0413" y="4415555"/>
            <a:ext cx="5609574" cy="4182908"/>
          </a:xfrm>
          <a:prstGeom prst="rect">
            <a:avLst/>
          </a:prstGeom>
        </p:spPr>
        <p:txBody>
          <a:bodyPr vert="horz" lIns="90416" tIns="45208" rIns="90416" bIns="45208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1" y="8829537"/>
            <a:ext cx="3038258" cy="465292"/>
          </a:xfrm>
          <a:prstGeom prst="rect">
            <a:avLst/>
          </a:prstGeom>
        </p:spPr>
        <p:txBody>
          <a:bodyPr vert="horz" lIns="90416" tIns="45208" rIns="90416" bIns="45208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970576" y="8829537"/>
            <a:ext cx="3038258" cy="465292"/>
          </a:xfrm>
          <a:prstGeom prst="rect">
            <a:avLst/>
          </a:prstGeom>
        </p:spPr>
        <p:txBody>
          <a:bodyPr vert="horz" lIns="90416" tIns="45208" rIns="90416" bIns="45208" rtlCol="0" anchor="b"/>
          <a:lstStyle>
            <a:lvl1pPr algn="r">
              <a:defRPr sz="1200"/>
            </a:lvl1pPr>
          </a:lstStyle>
          <a:p>
            <a:fld id="{5AE3AA75-4299-45C8-A64E-0FC2B0E6CD9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363887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23344-5565-1147-94BA-6B7ACA5D8E33}" type="datetimeFigureOut">
              <a:rPr lang="es-ES" smtClean="0"/>
              <a:t>16/03/2018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B337B-D40D-E349-9224-D91BECEE4C5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784998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23344-5565-1147-94BA-6B7ACA5D8E33}" type="datetimeFigureOut">
              <a:rPr lang="es-ES" smtClean="0"/>
              <a:t>16/03/2018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B337B-D40D-E349-9224-D91BECEE4C5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191630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23344-5565-1147-94BA-6B7ACA5D8E33}" type="datetimeFigureOut">
              <a:rPr lang="es-ES" smtClean="0"/>
              <a:t>16/03/2018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B337B-D40D-E349-9224-D91BECEE4C5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989251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23344-5565-1147-94BA-6B7ACA5D8E33}" type="datetimeFigureOut">
              <a:rPr lang="es-ES" smtClean="0"/>
              <a:t>16/03/2018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B337B-D40D-E349-9224-D91BECEE4C5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104838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23344-5565-1147-94BA-6B7ACA5D8E33}" type="datetimeFigureOut">
              <a:rPr lang="es-ES" smtClean="0"/>
              <a:t>16/03/2018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B337B-D40D-E349-9224-D91BECEE4C5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230329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23344-5565-1147-94BA-6B7ACA5D8E33}" type="datetimeFigureOut">
              <a:rPr lang="es-ES" smtClean="0"/>
              <a:t>16/03/2018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B337B-D40D-E349-9224-D91BECEE4C5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72599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23344-5565-1147-94BA-6B7ACA5D8E33}" type="datetimeFigureOut">
              <a:rPr lang="es-ES" smtClean="0"/>
              <a:t>16/03/2018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B337B-D40D-E349-9224-D91BECEE4C5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536232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23344-5565-1147-94BA-6B7ACA5D8E33}" type="datetimeFigureOut">
              <a:rPr lang="es-ES" smtClean="0"/>
              <a:t>16/03/2018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B337B-D40D-E349-9224-D91BECEE4C5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837505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23344-5565-1147-94BA-6B7ACA5D8E33}" type="datetimeFigureOut">
              <a:rPr lang="es-ES" smtClean="0"/>
              <a:t>16/03/2018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B337B-D40D-E349-9224-D91BECEE4C5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883339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23344-5565-1147-94BA-6B7ACA5D8E33}" type="datetimeFigureOut">
              <a:rPr lang="es-ES" smtClean="0"/>
              <a:t>16/03/2018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B337B-D40D-E349-9224-D91BECEE4C5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803337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23344-5565-1147-94BA-6B7ACA5D8E33}" type="datetimeFigureOut">
              <a:rPr lang="es-ES" smtClean="0"/>
              <a:t>16/03/2018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B337B-D40D-E349-9224-D91BECEE4C5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51820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423344-5565-1147-94BA-6B7ACA5D8E33}" type="datetimeFigureOut">
              <a:rPr lang="es-ES" smtClean="0"/>
              <a:t>16/03/2018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AB337B-D40D-E349-9224-D91BECEE4C5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68741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logo 3cm-03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9400" y="419100"/>
            <a:ext cx="1078992" cy="1188720"/>
          </a:xfrm>
          <a:prstGeom prst="rect">
            <a:avLst/>
          </a:prstGeom>
        </p:spPr>
      </p:pic>
      <p:pic>
        <p:nvPicPr>
          <p:cNvPr id="5" name="4 Imagen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8012" y="7478505"/>
            <a:ext cx="1513205" cy="735330"/>
          </a:xfrm>
          <a:prstGeom prst="rect">
            <a:avLst/>
          </a:prstGeom>
          <a:noFill/>
        </p:spPr>
      </p:pic>
      <p:cxnSp>
        <p:nvCxnSpPr>
          <p:cNvPr id="6" name="AutoShape 1"/>
          <p:cNvCxnSpPr>
            <a:cxnSpLocks noChangeShapeType="1"/>
          </p:cNvCxnSpPr>
          <p:nvPr/>
        </p:nvCxnSpPr>
        <p:spPr bwMode="auto">
          <a:xfrm>
            <a:off x="291488" y="8377161"/>
            <a:ext cx="6266967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" name="Rectángulo 7"/>
          <p:cNvSpPr/>
          <p:nvPr/>
        </p:nvSpPr>
        <p:spPr>
          <a:xfrm>
            <a:off x="291488" y="8430977"/>
            <a:ext cx="656651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1200" dirty="0"/>
              <a:t> Carrera  10 No. 8 – 24  </a:t>
            </a:r>
            <a:r>
              <a:rPr lang="pt-BR" sz="1200" dirty="0" err="1"/>
              <a:t>Teléfonos</a:t>
            </a:r>
            <a:r>
              <a:rPr lang="pt-BR" sz="1200" dirty="0"/>
              <a:t>  5951230/8636669    Fax  8630828 /  </a:t>
            </a:r>
            <a:r>
              <a:rPr lang="pt-BR" sz="1200" dirty="0" smtClean="0"/>
              <a:t>8633334 </a:t>
            </a:r>
          </a:p>
          <a:p>
            <a:pPr algn="ctr"/>
            <a:r>
              <a:rPr lang="pt-BR" sz="1200" dirty="0" smtClean="0"/>
              <a:t>E-mail</a:t>
            </a:r>
            <a:r>
              <a:rPr lang="pt-BR" sz="1200" dirty="0"/>
              <a:t>: hchia21@gmail.com.co  web </a:t>
            </a:r>
            <a:r>
              <a:rPr lang="pt-BR" sz="1200" dirty="0" err="1"/>
              <a:t>http</a:t>
            </a:r>
            <a:r>
              <a:rPr lang="pt-BR" sz="1200" dirty="0"/>
              <a:t>//:esehospitalchia.gov.co</a:t>
            </a:r>
          </a:p>
        </p:txBody>
      </p:sp>
      <p:sp>
        <p:nvSpPr>
          <p:cNvPr id="9" name="CuadroTexto 8"/>
          <p:cNvSpPr txBox="1"/>
          <p:nvPr/>
        </p:nvSpPr>
        <p:spPr>
          <a:xfrm>
            <a:off x="441960" y="243365"/>
            <a:ext cx="5996431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200" b="1" dirty="0">
                <a:latin typeface="Arial" pitchFamily="34" charset="0"/>
                <a:cs typeface="Arial" pitchFamily="34" charset="0"/>
              </a:rPr>
              <a:t>REGLAMENTO AUDIENCIA PÚBLICA PARA LA RENDICIÓN DE CUENTAS A LA </a:t>
            </a:r>
            <a:r>
              <a:rPr lang="es-CO" sz="1200" b="1" dirty="0" smtClean="0">
                <a:latin typeface="Arial" pitchFamily="34" charset="0"/>
                <a:cs typeface="Arial" pitchFamily="34" charset="0"/>
              </a:rPr>
              <a:t>CIUDADANÍA</a:t>
            </a:r>
          </a:p>
          <a:p>
            <a:endParaRPr lang="es-CO" sz="1200" b="1" dirty="0" smtClean="0">
              <a:latin typeface="Arial" pitchFamily="34" charset="0"/>
              <a:cs typeface="Arial" pitchFamily="34" charset="0"/>
            </a:endParaRPr>
          </a:p>
          <a:p>
            <a:endParaRPr lang="es-CO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CO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ACCIONES </a:t>
            </a:r>
            <a:r>
              <a:rPr lang="es-CO" sz="1200" b="1" dirty="0">
                <a:latin typeface="Arial" panose="020B0604020202020204" pitchFamily="34" charset="0"/>
                <a:cs typeface="Arial" panose="020B0604020202020204" pitchFamily="34" charset="0"/>
              </a:rPr>
              <a:t>DURANTE EL DESARROLLO DE LA AUDIENCIA PÚBLICA DE</a:t>
            </a:r>
          </a:p>
          <a:p>
            <a:r>
              <a:rPr lang="es-CO" sz="1200" b="1" dirty="0">
                <a:latin typeface="Arial" panose="020B0604020202020204" pitchFamily="34" charset="0"/>
                <a:cs typeface="Arial" panose="020B0604020202020204" pitchFamily="34" charset="0"/>
              </a:rPr>
              <a:t>RENDICION DE </a:t>
            </a:r>
            <a:r>
              <a:rPr lang="es-CO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CUENTAS</a:t>
            </a:r>
          </a:p>
          <a:p>
            <a:endParaRPr lang="es-CO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CO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Inscripción</a:t>
            </a:r>
            <a:r>
              <a:rPr lang="es-CO" sz="1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s-CO" sz="1200" dirty="0">
                <a:latin typeface="Arial" panose="020B0604020202020204" pitchFamily="34" charset="0"/>
                <a:cs typeface="Arial" panose="020B0604020202020204" pitchFamily="34" charset="0"/>
              </a:rPr>
              <a:t>Los asistentes al evento encontraran a la entrada del </a:t>
            </a:r>
            <a:r>
              <a:rPr lang="es-CO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auditorio la mesa el formato de  </a:t>
            </a:r>
            <a:r>
              <a:rPr lang="es-CO" sz="1200" dirty="0">
                <a:latin typeface="Arial" panose="020B0604020202020204" pitchFamily="34" charset="0"/>
                <a:cs typeface="Arial" panose="020B0604020202020204" pitchFamily="34" charset="0"/>
              </a:rPr>
              <a:t>inscripción </a:t>
            </a:r>
            <a:r>
              <a:rPr lang="es-CO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a partir </a:t>
            </a:r>
            <a:r>
              <a:rPr lang="es-CO" sz="1200" dirty="0">
                <a:latin typeface="Arial" panose="020B0604020202020204" pitchFamily="34" charset="0"/>
                <a:cs typeface="Arial" panose="020B0604020202020204" pitchFamily="34" charset="0"/>
              </a:rPr>
              <a:t>de las </a:t>
            </a:r>
            <a:r>
              <a:rPr lang="es-CO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10:00 </a:t>
            </a:r>
            <a:r>
              <a:rPr lang="es-CO" sz="1200" dirty="0">
                <a:latin typeface="Arial" panose="020B0604020202020204" pitchFamily="34" charset="0"/>
                <a:cs typeface="Arial" panose="020B0604020202020204" pitchFamily="34" charset="0"/>
              </a:rPr>
              <a:t>a.m., con el fin de </a:t>
            </a:r>
            <a:r>
              <a:rPr lang="es-CO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tener el registro de los participantes y conocer sus inquietudes en temas de interés para la audiencia de rendición de cuentas.</a:t>
            </a:r>
          </a:p>
          <a:p>
            <a:endParaRPr lang="es-CO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CO" sz="1200" dirty="0">
                <a:latin typeface="Arial" panose="020B0604020202020204" pitchFamily="34" charset="0"/>
                <a:cs typeface="Arial" panose="020B0604020202020204" pitchFamily="34" charset="0"/>
              </a:rPr>
              <a:t>Aquellas personas que no se hayan inscrito previamente, y si la disponibilidad de </a:t>
            </a:r>
            <a:r>
              <a:rPr lang="es-CO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espacio en </a:t>
            </a:r>
            <a:r>
              <a:rPr lang="es-CO" sz="1200" dirty="0">
                <a:latin typeface="Arial" panose="020B0604020202020204" pitchFamily="34" charset="0"/>
                <a:cs typeface="Arial" panose="020B0604020202020204" pitchFamily="34" charset="0"/>
              </a:rPr>
              <a:t>el auditorio lo permite, podrán ingresar realizando su inscripción </a:t>
            </a:r>
            <a:r>
              <a:rPr lang="es-CO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s-CO" sz="1200" dirty="0">
                <a:latin typeface="Arial" panose="020B0604020202020204" pitchFamily="34" charset="0"/>
                <a:cs typeface="Arial" panose="020B0604020202020204" pitchFamily="34" charset="0"/>
              </a:rPr>
              <a:t>la entrada del </a:t>
            </a:r>
            <a:r>
              <a:rPr lang="es-CO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auditorio.</a:t>
            </a:r>
          </a:p>
          <a:p>
            <a:endParaRPr lang="es-CO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CO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Moderador</a:t>
            </a:r>
            <a:r>
              <a:rPr lang="es-CO" sz="1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s-CO" sz="1200" dirty="0">
                <a:latin typeface="Arial" panose="020B0604020202020204" pitchFamily="34" charset="0"/>
                <a:cs typeface="Arial" panose="020B0604020202020204" pitchFamily="34" charset="0"/>
              </a:rPr>
              <a:t>Con el fin de garantizar el orden durante la jornada, se designó un moderador del </a:t>
            </a:r>
            <a:r>
              <a:rPr lang="es-CO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evento quien </a:t>
            </a:r>
            <a:r>
              <a:rPr lang="es-CO" sz="1200" dirty="0">
                <a:latin typeface="Arial" panose="020B0604020202020204" pitchFamily="34" charset="0"/>
                <a:cs typeface="Arial" panose="020B0604020202020204" pitchFamily="34" charset="0"/>
              </a:rPr>
              <a:t>entre otras funciones deberá velar por</a:t>
            </a:r>
            <a:r>
              <a:rPr lang="es-CO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endParaRPr lang="es-CO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CO" sz="1200" dirty="0">
                <a:latin typeface="Arial" panose="020B0604020202020204" pitchFamily="34" charset="0"/>
                <a:cs typeface="Arial" panose="020B0604020202020204" pitchFamily="34" charset="0"/>
              </a:rPr>
              <a:t>a) Presentar la agenda del día y explicar las reglas para el desarrollo de la audiencia</a:t>
            </a:r>
          </a:p>
          <a:p>
            <a:r>
              <a:rPr lang="es-CO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de rendición de cuentas.</a:t>
            </a:r>
            <a:endParaRPr lang="es-CO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CO" sz="1200" dirty="0">
                <a:latin typeface="Arial" panose="020B0604020202020204" pitchFamily="34" charset="0"/>
                <a:cs typeface="Arial" panose="020B0604020202020204" pitchFamily="34" charset="0"/>
              </a:rPr>
              <a:t>b) Garantizar y hacer respetar los tiempos propuestos para las </a:t>
            </a:r>
            <a:r>
              <a:rPr lang="es-CO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intervenciones.</a:t>
            </a:r>
            <a:endParaRPr lang="es-CO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CO" sz="1200" dirty="0">
                <a:latin typeface="Arial" panose="020B0604020202020204" pitchFamily="34" charset="0"/>
                <a:cs typeface="Arial" panose="020B0604020202020204" pitchFamily="34" charset="0"/>
              </a:rPr>
              <a:t>c) Moderar el desarrollo de la audiencia </a:t>
            </a:r>
            <a:r>
              <a:rPr lang="es-CO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publica.</a:t>
            </a:r>
            <a:endParaRPr lang="es-CO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CO" sz="1200" dirty="0">
                <a:latin typeface="Arial" panose="020B0604020202020204" pitchFamily="34" charset="0"/>
                <a:cs typeface="Arial" panose="020B0604020202020204" pitchFamily="34" charset="0"/>
              </a:rPr>
              <a:t>d) Garantizar que las intervenciones de la </a:t>
            </a:r>
            <a:r>
              <a:rPr lang="es-CO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ciudadanía y demás grupos de interés este </a:t>
            </a:r>
            <a:r>
              <a:rPr lang="es-CO" sz="1200" dirty="0">
                <a:latin typeface="Arial" panose="020B0604020202020204" pitchFamily="34" charset="0"/>
                <a:cs typeface="Arial" panose="020B0604020202020204" pitchFamily="34" charset="0"/>
              </a:rPr>
              <a:t>acorde a la temática del informe de rendición de </a:t>
            </a:r>
            <a:r>
              <a:rPr lang="es-CO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cuentas. </a:t>
            </a:r>
          </a:p>
          <a:p>
            <a:endParaRPr lang="es-CO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CO" sz="1200" dirty="0" smtClean="0">
                <a:latin typeface="Arial" pitchFamily="34" charset="0"/>
                <a:cs typeface="Arial" pitchFamily="34" charset="0"/>
              </a:rPr>
              <a:t>Los participantes podrán presentar sus preguntas, recomendaciones, observaciones o sugerencias y el hospital dará respuesta a las mismas. Las </a:t>
            </a:r>
            <a:r>
              <a:rPr lang="es-CO" sz="1200" dirty="0">
                <a:latin typeface="Arial" pitchFamily="34" charset="0"/>
                <a:cs typeface="Arial" pitchFamily="34" charset="0"/>
              </a:rPr>
              <a:t>inquietudes u observaciones que no sean resueltas durante el evento, el hospital </a:t>
            </a:r>
            <a:r>
              <a:rPr lang="es-CO" sz="1200" dirty="0" smtClean="0">
                <a:latin typeface="Arial" pitchFamily="34" charset="0"/>
                <a:cs typeface="Arial" pitchFamily="34" charset="0"/>
              </a:rPr>
              <a:t>consolidara </a:t>
            </a:r>
            <a:r>
              <a:rPr lang="es-CO" sz="1200" dirty="0">
                <a:latin typeface="Arial" pitchFamily="34" charset="0"/>
                <a:cs typeface="Arial" pitchFamily="34" charset="0"/>
              </a:rPr>
              <a:t>las respuestas y serán publicadas en las memorias de la jornada que publicara posteriormente en la página web http://esehospitalchia.gov.co/, en el </a:t>
            </a:r>
            <a:r>
              <a:rPr lang="es-CO" sz="1200" dirty="0" err="1" smtClean="0">
                <a:latin typeface="Arial" pitchFamily="34" charset="0"/>
                <a:cs typeface="Arial" pitchFamily="34" charset="0"/>
              </a:rPr>
              <a:t>micrositio</a:t>
            </a:r>
            <a:r>
              <a:rPr lang="es-CO" sz="1200" dirty="0" smtClean="0">
                <a:latin typeface="Arial" pitchFamily="34" charset="0"/>
                <a:cs typeface="Arial" pitchFamily="34" charset="0"/>
              </a:rPr>
              <a:t>: Transparencia y acceso a la información / Rendición </a:t>
            </a:r>
            <a:r>
              <a:rPr lang="es-CO" sz="1200" dirty="0">
                <a:latin typeface="Arial" pitchFamily="34" charset="0"/>
                <a:cs typeface="Arial" pitchFamily="34" charset="0"/>
              </a:rPr>
              <a:t>de Cuentas. </a:t>
            </a:r>
            <a:endParaRPr lang="es-CO" sz="1200" dirty="0" smtClean="0">
              <a:latin typeface="Arial" pitchFamily="34" charset="0"/>
              <a:cs typeface="Arial" pitchFamily="34" charset="0"/>
            </a:endParaRPr>
          </a:p>
          <a:p>
            <a:endParaRPr lang="es-CO" sz="1200" dirty="0">
              <a:latin typeface="Arial" pitchFamily="34" charset="0"/>
              <a:cs typeface="Arial" pitchFamily="34" charset="0"/>
            </a:endParaRPr>
          </a:p>
          <a:p>
            <a:r>
              <a:rPr lang="es-CO" sz="1200" b="1" dirty="0" smtClean="0">
                <a:latin typeface="Arial" pitchFamily="34" charset="0"/>
                <a:cs typeface="Arial" pitchFamily="34" charset="0"/>
              </a:rPr>
              <a:t>Cierre </a:t>
            </a:r>
            <a:r>
              <a:rPr lang="es-CO" sz="1200" b="1" dirty="0">
                <a:latin typeface="Arial" pitchFamily="34" charset="0"/>
                <a:cs typeface="Arial" pitchFamily="34" charset="0"/>
              </a:rPr>
              <a:t>y Encuesta de Evaluación del Evento</a:t>
            </a:r>
            <a:r>
              <a:rPr lang="es-CO" sz="12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s-CO" sz="1200" dirty="0" smtClean="0">
                <a:latin typeface="Arial" pitchFamily="34" charset="0"/>
                <a:cs typeface="Arial" pitchFamily="34" charset="0"/>
              </a:rPr>
              <a:t>Como parte de nuestro proceso de mejoramiento continuo se </a:t>
            </a:r>
            <a:r>
              <a:rPr lang="es-CO" sz="1200" dirty="0">
                <a:latin typeface="Arial" pitchFamily="34" charset="0"/>
                <a:cs typeface="Arial" pitchFamily="34" charset="0"/>
              </a:rPr>
              <a:t>evaluara el evento mediante la aplicación de una encuesta a todos los </a:t>
            </a:r>
            <a:r>
              <a:rPr lang="es-CO" sz="1200" dirty="0" smtClean="0">
                <a:latin typeface="Arial" pitchFamily="34" charset="0"/>
                <a:cs typeface="Arial" pitchFamily="34" charset="0"/>
              </a:rPr>
              <a:t>participantes. </a:t>
            </a:r>
            <a:r>
              <a:rPr lang="es-CO" sz="1200" dirty="0">
                <a:latin typeface="Arial" pitchFamily="34" charset="0"/>
                <a:cs typeface="Arial" pitchFamily="34" charset="0"/>
              </a:rPr>
              <a:t>La encuesta será distribuida a los asistentes en el espacio de </a:t>
            </a:r>
            <a:r>
              <a:rPr lang="es-CO" sz="1200" dirty="0" smtClean="0">
                <a:latin typeface="Arial" pitchFamily="34" charset="0"/>
                <a:cs typeface="Arial" pitchFamily="34" charset="0"/>
              </a:rPr>
              <a:t>cierre del evento y será </a:t>
            </a:r>
            <a:r>
              <a:rPr lang="es-CO" sz="1200" dirty="0">
                <a:latin typeface="Arial" pitchFamily="34" charset="0"/>
                <a:cs typeface="Arial" pitchFamily="34" charset="0"/>
              </a:rPr>
              <a:t>recolectada a la salida del evento. </a:t>
            </a:r>
            <a:endParaRPr lang="es-CO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7599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logo 3cm-03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9400" y="419100"/>
            <a:ext cx="1078992" cy="1188720"/>
          </a:xfrm>
          <a:prstGeom prst="rect">
            <a:avLst/>
          </a:prstGeom>
        </p:spPr>
      </p:pic>
      <p:pic>
        <p:nvPicPr>
          <p:cNvPr id="5" name="4 Imagen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8012" y="7478505"/>
            <a:ext cx="1513205" cy="735330"/>
          </a:xfrm>
          <a:prstGeom prst="rect">
            <a:avLst/>
          </a:prstGeom>
          <a:noFill/>
        </p:spPr>
      </p:pic>
      <p:cxnSp>
        <p:nvCxnSpPr>
          <p:cNvPr id="6" name="AutoShape 1"/>
          <p:cNvCxnSpPr>
            <a:cxnSpLocks noChangeShapeType="1"/>
          </p:cNvCxnSpPr>
          <p:nvPr/>
        </p:nvCxnSpPr>
        <p:spPr bwMode="auto">
          <a:xfrm>
            <a:off x="291488" y="8377161"/>
            <a:ext cx="6266967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344623"/>
              </p:ext>
            </p:extLst>
          </p:nvPr>
        </p:nvGraphicFramePr>
        <p:xfrm>
          <a:off x="426755" y="1862828"/>
          <a:ext cx="5996432" cy="6659756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2556421"/>
                <a:gridCol w="3440011"/>
              </a:tblGrid>
              <a:tr h="508236"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HORA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ACTIVIDAD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  <a:tr h="396403"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10:00 a.m. – 10:30 a.m.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Registro e Inscripción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  <a:tr h="396403"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10:30 a.m. – 10:50 a.m.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Bienvenida y Presentación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  <a:tr h="396403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10:55 a.m.</a:t>
                      </a:r>
                      <a:r>
                        <a:rPr lang="es-CO" sz="14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CO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</a:t>
                      </a:r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11:00 a.m.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Himno</a:t>
                      </a:r>
                      <a:r>
                        <a:rPr lang="es-CO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Nacional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  <a:tr h="396403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11:00 a.m.</a:t>
                      </a:r>
                      <a:r>
                        <a:rPr lang="es-CO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- </a:t>
                      </a:r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11:05 a.m.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Himno Cundinamarca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  <a:tr h="396403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11:05 a.m.</a:t>
                      </a:r>
                      <a:r>
                        <a:rPr lang="es-CO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- </a:t>
                      </a:r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11:10 a.m.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Himno</a:t>
                      </a:r>
                      <a:r>
                        <a:rPr lang="es-CO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Chía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  <a:tr h="396403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11:10 a.m.</a:t>
                      </a:r>
                      <a:r>
                        <a:rPr lang="es-CO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- </a:t>
                      </a:r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11:15 a.m.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Instalación Evento</a:t>
                      </a:r>
                    </a:p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Espacio</a:t>
                      </a:r>
                      <a:r>
                        <a:rPr lang="es-CO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intervención Gerente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  <a:tr h="396403"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11:15 a.m.</a:t>
                      </a:r>
                      <a:r>
                        <a:rPr lang="es-CO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- </a:t>
                      </a:r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11:20 a.m.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Saludo</a:t>
                      </a:r>
                    </a:p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Explicación orden del día y reglamento para intervención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  <a:tr h="396403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11:20 a.m.</a:t>
                      </a:r>
                      <a:r>
                        <a:rPr lang="es-CO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- </a:t>
                      </a:r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11:50 a.m.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Espacio de intervención del</a:t>
                      </a:r>
                      <a:r>
                        <a:rPr lang="es-CO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Hospital. </a:t>
                      </a:r>
                    </a:p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Presentación resultados de gestión. 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  <a:tr h="396403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11:50 a.m.</a:t>
                      </a:r>
                      <a:r>
                        <a:rPr lang="es-CO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- </a:t>
                      </a:r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12:10 m.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Espacio de intervención usuarios y demás grupos de interés.</a:t>
                      </a:r>
                    </a:p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Preguntas </a:t>
                      </a:r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 Respuestas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  <a:tr h="396403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12:10 m.</a:t>
                      </a:r>
                      <a:r>
                        <a:rPr lang="es-CO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- </a:t>
                      </a:r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12:20 m.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Cierre del Evento.</a:t>
                      </a:r>
                    </a:p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Presentación de acuerdos, compromisos y nuevos retos 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  <a:tr h="938625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12:20 m.</a:t>
                      </a:r>
                      <a:r>
                        <a:rPr lang="es-CO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- </a:t>
                      </a:r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12:30 m.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Evaluación del evento: aplicación encuesta</a:t>
                      </a:r>
                      <a:endParaRPr lang="es-CO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8" name="Rectángulo 7"/>
          <p:cNvSpPr/>
          <p:nvPr/>
        </p:nvSpPr>
        <p:spPr>
          <a:xfrm>
            <a:off x="291488" y="8430977"/>
            <a:ext cx="656651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1200" dirty="0"/>
              <a:t> Carrera  10 No. 8 – 24  </a:t>
            </a:r>
            <a:r>
              <a:rPr lang="pt-BR" sz="1200" dirty="0" err="1"/>
              <a:t>Teléfonos</a:t>
            </a:r>
            <a:r>
              <a:rPr lang="pt-BR" sz="1200" dirty="0"/>
              <a:t>  5951230/8636669    Fax  8630828 /  </a:t>
            </a:r>
            <a:r>
              <a:rPr lang="pt-BR" sz="1200" dirty="0" smtClean="0"/>
              <a:t>8633334 </a:t>
            </a:r>
          </a:p>
          <a:p>
            <a:pPr algn="ctr"/>
            <a:r>
              <a:rPr lang="pt-BR" sz="1200" dirty="0" smtClean="0"/>
              <a:t>E-mail</a:t>
            </a:r>
            <a:r>
              <a:rPr lang="pt-BR" sz="1200" dirty="0"/>
              <a:t>: hchia21@gmail.com.co  web </a:t>
            </a:r>
            <a:r>
              <a:rPr lang="pt-BR" sz="1200" dirty="0" err="1"/>
              <a:t>http</a:t>
            </a:r>
            <a:r>
              <a:rPr lang="pt-BR" sz="1200" dirty="0"/>
              <a:t>//:esehospitalchia.gov.co</a:t>
            </a:r>
          </a:p>
        </p:txBody>
      </p:sp>
      <p:sp>
        <p:nvSpPr>
          <p:cNvPr id="9" name="CuadroTexto 8"/>
          <p:cNvSpPr txBox="1"/>
          <p:nvPr/>
        </p:nvSpPr>
        <p:spPr>
          <a:xfrm>
            <a:off x="441960" y="243365"/>
            <a:ext cx="599643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AUDIENCIA PÚBLICA DE RENDICIÓN DE CUENTAS</a:t>
            </a:r>
          </a:p>
          <a:p>
            <a:r>
              <a:rPr lang="es-CO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HOSPITAL SAN ANTONIO DE </a:t>
            </a:r>
            <a:r>
              <a:rPr lang="es-CO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CHÍA</a:t>
            </a:r>
          </a:p>
          <a:p>
            <a:r>
              <a:rPr lang="es-CO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20 DE MARZO DE 2018</a:t>
            </a:r>
            <a:endParaRPr lang="es-CO" sz="1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CO" sz="1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CO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CO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ORDEN DEL DÍA</a:t>
            </a:r>
            <a:endParaRPr lang="es-CO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3239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1227</TotalTime>
  <Words>497</Words>
  <Application>Microsoft Office PowerPoint</Application>
  <PresentationFormat>Carta (216 x 279 mm)</PresentationFormat>
  <Paragraphs>63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Tema de Office</vt:lpstr>
      <vt:lpstr>Presentación de PowerPoint</vt:lpstr>
      <vt:lpstr>Presentación de PowerPoint</vt:lpstr>
    </vt:vector>
  </TitlesOfParts>
  <Company>lotopoto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ENLACES</dc:creator>
  <cp:lastModifiedBy>hchia45 hchia45</cp:lastModifiedBy>
  <cp:revision>42</cp:revision>
  <cp:lastPrinted>2018-03-16T22:58:50Z</cp:lastPrinted>
  <dcterms:created xsi:type="dcterms:W3CDTF">2015-12-03T19:09:25Z</dcterms:created>
  <dcterms:modified xsi:type="dcterms:W3CDTF">2018-03-16T22:59:22Z</dcterms:modified>
</cp:coreProperties>
</file>